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6"/>
  </p:notesMasterIdLst>
  <p:handoutMasterIdLst>
    <p:handoutMasterId r:id="rId57"/>
  </p:handoutMasterIdLst>
  <p:sldIdLst>
    <p:sldId id="273" r:id="rId2"/>
    <p:sldId id="262" r:id="rId3"/>
    <p:sldId id="352" r:id="rId4"/>
    <p:sldId id="265" r:id="rId5"/>
    <p:sldId id="275" r:id="rId6"/>
    <p:sldId id="281" r:id="rId7"/>
    <p:sldId id="337" r:id="rId8"/>
    <p:sldId id="338" r:id="rId9"/>
    <p:sldId id="280" r:id="rId10"/>
    <p:sldId id="277" r:id="rId11"/>
    <p:sldId id="278" r:id="rId12"/>
    <p:sldId id="279" r:id="rId13"/>
    <p:sldId id="287" r:id="rId14"/>
    <p:sldId id="283" r:id="rId15"/>
    <p:sldId id="284" r:id="rId16"/>
    <p:sldId id="290" r:id="rId17"/>
    <p:sldId id="291" r:id="rId18"/>
    <p:sldId id="294" r:id="rId19"/>
    <p:sldId id="289" r:id="rId20"/>
    <p:sldId id="288" r:id="rId21"/>
    <p:sldId id="298" r:id="rId22"/>
    <p:sldId id="286" r:id="rId23"/>
    <p:sldId id="350" r:id="rId24"/>
    <p:sldId id="358" r:id="rId25"/>
    <p:sldId id="305" r:id="rId26"/>
    <p:sldId id="356" r:id="rId27"/>
    <p:sldId id="351" r:id="rId28"/>
    <p:sldId id="297" r:id="rId29"/>
    <p:sldId id="332" r:id="rId30"/>
    <p:sldId id="306" r:id="rId31"/>
    <p:sldId id="299" r:id="rId32"/>
    <p:sldId id="300" r:id="rId33"/>
    <p:sldId id="301" r:id="rId34"/>
    <p:sldId id="307" r:id="rId35"/>
    <p:sldId id="346" r:id="rId36"/>
    <p:sldId id="347" r:id="rId37"/>
    <p:sldId id="348" r:id="rId38"/>
    <p:sldId id="308" r:id="rId39"/>
    <p:sldId id="309" r:id="rId40"/>
    <p:sldId id="344" r:id="rId41"/>
    <p:sldId id="343" r:id="rId42"/>
    <p:sldId id="302" r:id="rId43"/>
    <p:sldId id="342" r:id="rId44"/>
    <p:sldId id="303" r:id="rId45"/>
    <p:sldId id="359" r:id="rId46"/>
    <p:sldId id="339" r:id="rId47"/>
    <p:sldId id="316" r:id="rId48"/>
    <p:sldId id="321" r:id="rId49"/>
    <p:sldId id="325" r:id="rId50"/>
    <p:sldId id="319" r:id="rId51"/>
    <p:sldId id="326" r:id="rId52"/>
    <p:sldId id="327" r:id="rId53"/>
    <p:sldId id="349" r:id="rId54"/>
    <p:sldId id="341" r:id="rId5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BC89EF96-8CEA-46FF-86C4-4CE0E760980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160" autoAdjust="0"/>
    <p:restoredTop sz="94706" autoAdjust="0"/>
  </p:normalViewPr>
  <p:slideViewPr>
    <p:cSldViewPr snapToGrid="0">
      <p:cViewPr varScale="1">
        <p:scale>
          <a:sx n="114" d="100"/>
          <a:sy n="114" d="100"/>
        </p:scale>
        <p:origin x="120" y="114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2" d="100"/>
          <a:sy n="82" d="100"/>
        </p:scale>
        <p:origin x="385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handoutMaster" Target="handoutMasters/handoutMaster1.xml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041DB8-B66F-4DC8-A96E-33677E0F90FF}" type="datetimeFigureOut">
              <a:rPr lang="en-US" smtClean="0"/>
              <a:t>19-Dec-18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04A0D4-B89B-4ADD-AF9E-38636B40EE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3891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B49C4A-65AC-492D-9701-81B46C3AD0E4}" type="datetimeFigureOut">
              <a:rPr lang="en-US" smtClean="0"/>
              <a:t>19-Dec-18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869989-EB00-4EE7-BCB5-25BDC5BB29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6361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6" name="Straight Connector 5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" name="Group 22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1" name="Straight Connector 40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6" name="Group 45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2" name="Straight Connector 51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Connector 52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7" name="Straight Connector 46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Group 23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5" name="Straight Connector 24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0" name="Group 29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6" name="Straight Connector 35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1" name="Straight Connector 30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3845" y="1909346"/>
            <a:ext cx="9604310" cy="3383280"/>
          </a:xfrm>
        </p:spPr>
        <p:txBody>
          <a:bodyPr anchor="b">
            <a:normAutofit/>
          </a:bodyPr>
          <a:lstStyle>
            <a:lvl1pPr algn="l">
              <a:lnSpc>
                <a:spcPct val="76000"/>
              </a:lnSpc>
              <a:defRPr sz="8000" cap="none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3845" y="5432564"/>
            <a:ext cx="9604310" cy="4572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58" name="Straight Connector 57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A29A4-78C8-47AB-BA06-22CB45938951}" type="datetime1">
              <a:rPr lang="en-US" smtClean="0"/>
              <a:t>19-Dec-18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09314" y="489856"/>
            <a:ext cx="1687286" cy="530134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9" y="489856"/>
            <a:ext cx="7587344" cy="5301343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D4ACF-2D82-46F2-A8E9-23963AA34E86}" type="datetime1">
              <a:rPr lang="en-US" smtClean="0"/>
              <a:t>19-Dec-18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74B5B-21A0-4192-BF4C-38187F1A68D8}" type="datetime1">
              <a:rPr lang="en-US" smtClean="0"/>
              <a:t>19-Dec-18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gradFill flip="none" rotWithShape="1">
          <a:gsLst>
            <a:gs pos="0">
              <a:schemeClr val="accent1"/>
            </a:gs>
            <a:gs pos="97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8" name="Straight Connector 7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Group 23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2" name="Straight Connector 41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7" name="Group 46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3" name="Straight Connector 52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8" name="Straight Connector 47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Group 24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6" name="Straight Connector 2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1" name="Group 3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7" name="Straight Connector 3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2" name="Straight Connector 3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2541573"/>
            <a:ext cx="9601200" cy="2743200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6000" cap="none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5431536"/>
            <a:ext cx="9601200" cy="4572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58" name="Straight Connector 57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67780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5400" y="1981199"/>
            <a:ext cx="4572000" cy="38100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4600" y="1981199"/>
            <a:ext cx="4572000" cy="38100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5CF7C-B333-48E1-A4A6-83A3C8B73AC0}" type="datetime1">
              <a:rPr lang="en-US" smtClean="0"/>
              <a:t>19-Dec-18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4572000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2503713"/>
            <a:ext cx="4572000" cy="328748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24600" y="1818322"/>
            <a:ext cx="4572000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24600" y="2503713"/>
            <a:ext cx="4572000" cy="328748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20762-5CBF-4210-AB54-376B091119F8}" type="datetime1">
              <a:rPr lang="en-US" smtClean="0"/>
              <a:t>19-Dec-18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DB371-BF5F-4058-A212-1A908E4D2674}" type="datetime1">
              <a:rPr lang="en-US" smtClean="0"/>
              <a:t>19-Dec-18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Group 160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162" name="Straight Connector 161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8" name="Group 177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196" name="Straight Connector 19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Straight Connector 19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Straight Connector 19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Straight Connector 19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1" name="Group 20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207" name="Straight Connector 20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8" name="Straight Connector 20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9" name="Straight Connector 20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0" name="Straight Connector 20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1" name="Straight Connector 21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02" name="Straight Connector 20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Straight Connector 20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Straight Connector 20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Connector 20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Connector 20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9" name="Group 178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180" name="Straight Connector 179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85" name="Group 184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91" name="Straight Connector 190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2" name="Straight Connector 191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3" name="Straight Connector 192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4" name="Straight Connector 193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5" name="Straight Connector 194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86" name="Straight Connector 185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Connector 188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189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13" name="Footer Placeholder 2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12" name="Date Placeholder 2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4083B-90AA-48CF-BAD5-00AA24D7F288}" type="datetime1">
              <a:rPr lang="en-US" smtClean="0"/>
              <a:t>19-Dec-18</a:t>
            </a:fld>
            <a:endParaRPr lang="en-US"/>
          </a:p>
        </p:txBody>
      </p:sp>
      <p:sp>
        <p:nvSpPr>
          <p:cNvPr id="214" name="Slide Number Placeholder 2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10" name="Straight Connector 9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oup 25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4" name="Straight Connector 43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9" name="Group 48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Group 26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8" name="Straight Connector 27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3" name="Group 32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Rectangle 6"/>
          <p:cNvSpPr/>
          <p:nvPr userDrawn="1"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13152" y="571500"/>
            <a:ext cx="3657600" cy="2197100"/>
          </a:xfrm>
        </p:spPr>
        <p:txBody>
          <a:bodyPr anchor="b">
            <a:normAutofit/>
          </a:bodyPr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3197" y="571500"/>
            <a:ext cx="6217920" cy="5715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13152" y="2995012"/>
            <a:ext cx="3657600" cy="228595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60" name="Straight Connector 59"/>
          <p:cNvCxnSpPr/>
          <p:nvPr userDrawn="1"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5BAF629-ECA2-4CF3-B790-9D9BDED98269}" type="datetime1">
              <a:rPr lang="en-US" smtClean="0"/>
              <a:pPr/>
              <a:t>19-Dec-18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9" name="Straight Connector 8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" name="Group 24"/>
            <p:cNvGrpSpPr/>
            <p:nvPr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3" name="Straight Connector 42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8" name="Group 47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4" name="Straight Connector 53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9" name="Straight Connector 48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Group 25"/>
            <p:cNvGrpSpPr/>
            <p:nvPr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7" name="Straight Connector 26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2" name="Group 31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8" name="Straight Connector 37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3" name="Straight Connector 32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0" name="Rectangle 59"/>
          <p:cNvSpPr/>
          <p:nvPr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Straight Connector 58"/>
          <p:cNvCxnSpPr/>
          <p:nvPr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09560" y="576072"/>
            <a:ext cx="3657600" cy="2194560"/>
          </a:xfrm>
        </p:spPr>
        <p:txBody>
          <a:bodyPr anchor="b">
            <a:normAutofit/>
          </a:bodyPr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4412" y="-159"/>
            <a:ext cx="7315200" cy="6858000"/>
          </a:xfrm>
        </p:spPr>
        <p:txBody>
          <a:bodyPr tIns="4572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09560" y="2999232"/>
            <a:ext cx="3657600" cy="228600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20318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3000">
              <a:schemeClr val="bg1"/>
            </a:gs>
            <a:gs pos="0">
              <a:schemeClr val="bg1">
                <a:lumMod val="100000"/>
              </a:schemeClr>
            </a:gs>
            <a:gs pos="100000">
              <a:schemeClr val="bg1">
                <a:lumMod val="95000"/>
                <a:alpha val="6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Group 95"/>
          <p:cNvGrpSpPr/>
          <p:nvPr userDrawn="1"/>
        </p:nvGrpSpPr>
        <p:grpSpPr bwMode="hidden">
          <a:xfrm>
            <a:off x="-1" y="-195943"/>
            <a:ext cx="12192002" cy="6858000"/>
            <a:chOff x="-1" y="0"/>
            <a:chExt cx="12192002" cy="6858000"/>
          </a:xfrm>
        </p:grpSpPr>
        <p:cxnSp>
          <p:nvCxnSpPr>
            <p:cNvPr id="97" name="Straight Connector 96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3" name="Group 112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131" name="Straight Connector 130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6" name="Group 135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42" name="Straight Connector 141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Straight Connector 142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4" name="Straight Connector 143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Straight Connector 144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Straight Connector 145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37" name="Straight Connector 136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4" name="Group 113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115" name="Straight Connector 114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20" name="Group 119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26" name="Straight Connector 125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Straight Connector 126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Straight Connector 127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Straight Connector 128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Straight Connector 129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21" name="Straight Connector 120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0" y="503853"/>
            <a:ext cx="9601200" cy="11423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981201"/>
            <a:ext cx="9601200" cy="3809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48" name="Straight Connector 147"/>
          <p:cNvCxnSpPr/>
          <p:nvPr userDrawn="1"/>
        </p:nvCxnSpPr>
        <p:spPr>
          <a:xfrm>
            <a:off x="609600" y="6172200"/>
            <a:ext cx="10972800" cy="0"/>
          </a:xfrm>
          <a:prstGeom prst="line">
            <a:avLst/>
          </a:prstGeom>
          <a:ln w="127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601" y="6289679"/>
            <a:ext cx="6128030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294042" y="6289679"/>
            <a:ext cx="965946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fld id="{B51B2453-8663-4C69-AF73-9FD7B1DEC5D0}" type="datetime1">
              <a:rPr lang="en-US" smtClean="0"/>
              <a:pPr/>
              <a:t>19-Dec-18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65311" y="6289679"/>
            <a:ext cx="918882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9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179388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179388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00200" indent="-179388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82880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878012" indent="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tenancy-name.mydomain.com/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Multi-Tenancy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Development, Challenges &amp; Solutions.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9A34E9-E3E9-4676-AA30-B1E67E4A8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989" y="190850"/>
            <a:ext cx="4820377" cy="414206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07E8370-B949-417E-AE78-5483083973A5}"/>
              </a:ext>
            </a:extLst>
          </p:cNvPr>
          <p:cNvSpPr/>
          <p:nvPr/>
        </p:nvSpPr>
        <p:spPr>
          <a:xfrm>
            <a:off x="6529698" y="1510521"/>
            <a:ext cx="5075490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/>
              <a:t>Halil İbrahim Kalkan</a:t>
            </a:r>
            <a:br>
              <a:rPr lang="en-US" sz="2800" b="1" dirty="0"/>
            </a:br>
            <a:r>
              <a:rPr lang="en-US" sz="2400" i="1" dirty="0"/>
              <a:t>Co Founder of </a:t>
            </a:r>
            <a:r>
              <a:rPr lang="en-US" sz="2400" i="1" dirty="0" err="1"/>
              <a:t>Volosoft</a:t>
            </a:r>
            <a:endParaRPr lang="en-US" sz="2800" i="1" dirty="0"/>
          </a:p>
          <a:p>
            <a:endParaRPr lang="en-US" sz="2800" dirty="0"/>
          </a:p>
          <a:p>
            <a:r>
              <a:rPr lang="en-US" sz="2400" dirty="0"/>
              <a:t>GitHub: </a:t>
            </a:r>
            <a:r>
              <a:rPr lang="en-US" sz="2400" b="1" dirty="0"/>
              <a:t>@hikalkan</a:t>
            </a:r>
          </a:p>
          <a:p>
            <a:r>
              <a:rPr lang="en-US" sz="2400" dirty="0"/>
              <a:t>Twitter: </a:t>
            </a:r>
            <a:r>
              <a:rPr lang="en-US" sz="2400" b="1" dirty="0"/>
              <a:t>@</a:t>
            </a:r>
            <a:r>
              <a:rPr lang="en-US" sz="2400" b="1" dirty="0" err="1"/>
              <a:t>hibrahimkalkan</a:t>
            </a:r>
            <a:endParaRPr lang="en-US" sz="2400" b="1" dirty="0"/>
          </a:p>
          <a:p>
            <a:r>
              <a:rPr lang="en-US" sz="2400" dirty="0"/>
              <a:t>Email: </a:t>
            </a:r>
            <a:r>
              <a:rPr lang="en-US" sz="2400" b="1" dirty="0"/>
              <a:t>halil.kalkan@volosoft.com</a:t>
            </a:r>
          </a:p>
        </p:txBody>
      </p:sp>
    </p:spTree>
    <p:extLst>
      <p:ext uri="{BB962C8B-B14F-4D97-AF65-F5344CB8AC3E}">
        <p14:creationId xmlns:p14="http://schemas.microsoft.com/office/powerpoint/2010/main" val="509108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F40546-6A05-4545-B900-60A4D0E88F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503853"/>
            <a:ext cx="9601200" cy="1142385"/>
          </a:xfrm>
        </p:spPr>
        <p:txBody>
          <a:bodyPr/>
          <a:lstStyle/>
          <a:p>
            <a:r>
              <a:rPr lang="en-US" dirty="0"/>
              <a:t>Deployment / Database Options</a:t>
            </a:r>
            <a:endParaRPr lang="tr-TR" dirty="0"/>
          </a:p>
        </p:txBody>
      </p:sp>
      <p:pic>
        <p:nvPicPr>
          <p:cNvPr id="5126" name="Picture 6" descr="Related image">
            <a:extLst>
              <a:ext uri="{FF2B5EF4-FFF2-40B4-BE49-F238E27FC236}">
                <a16:creationId xmlns:a16="http://schemas.microsoft.com/office/drawing/2014/main" id="{BA4AF360-4B35-4142-A7EF-191F03F0219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971870"/>
            <a:ext cx="7741595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C628B91-D06E-4172-BEAB-160115158E2A}"/>
              </a:ext>
            </a:extLst>
          </p:cNvPr>
          <p:cNvSpPr txBox="1"/>
          <p:nvPr/>
        </p:nvSpPr>
        <p:spPr>
          <a:xfrm>
            <a:off x="9303392" y="3317032"/>
            <a:ext cx="2219916" cy="830997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chemeClr val="accent1"/>
                </a:solidFill>
              </a:rPr>
              <a:t>Hybrid!</a:t>
            </a:r>
            <a:endParaRPr lang="tr-TR" sz="48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0951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7611E7-9AE2-4B47-A249-34E1DDFD2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Ideal Multi-Tenant Application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EF2225-AA1B-4A95-9616-A52E2195A9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Works exactly like on-premise: </a:t>
            </a:r>
            <a:r>
              <a:rPr lang="en-US" sz="2800" b="1" dirty="0"/>
              <a:t>Separated users, permissions, data…</a:t>
            </a:r>
          </a:p>
          <a:p>
            <a:pPr lvl="1"/>
            <a:r>
              <a:rPr lang="en-US" sz="2400" dirty="0"/>
              <a:t>Should be deployable as </a:t>
            </a:r>
            <a:r>
              <a:rPr lang="en-US" sz="2400" b="1" dirty="0"/>
              <a:t>on-premise </a:t>
            </a:r>
            <a:r>
              <a:rPr lang="en-US" sz="2400" dirty="0"/>
              <a:t>too</a:t>
            </a:r>
          </a:p>
          <a:p>
            <a:r>
              <a:rPr lang="en-US" sz="2800" dirty="0"/>
              <a:t>Should be developed </a:t>
            </a:r>
            <a:r>
              <a:rPr lang="en-US" sz="2800" b="1" dirty="0"/>
              <a:t>independent from multi-tenancy</a:t>
            </a:r>
            <a:endParaRPr lang="tr-TR" sz="2800" dirty="0"/>
          </a:p>
        </p:txBody>
      </p:sp>
    </p:spTree>
    <p:extLst>
      <p:ext uri="{BB962C8B-B14F-4D97-AF65-F5344CB8AC3E}">
        <p14:creationId xmlns:p14="http://schemas.microsoft.com/office/powerpoint/2010/main" val="1608556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ED7F7-623E-4902-A7F8-49F3F1A3F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Stateless Application Design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496319-1D66-491D-9AC0-DD108FB70E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Application code / services should be </a:t>
            </a:r>
            <a:r>
              <a:rPr lang="en-US" sz="2800" b="1" dirty="0"/>
              <a:t>stateless</a:t>
            </a:r>
            <a:r>
              <a:rPr lang="en-US" sz="2800" dirty="0"/>
              <a:t>!</a:t>
            </a:r>
          </a:p>
          <a:p>
            <a:r>
              <a:rPr lang="en-US" sz="2800" dirty="0"/>
              <a:t>Main state origins:</a:t>
            </a:r>
          </a:p>
          <a:p>
            <a:pPr lvl="1"/>
            <a:r>
              <a:rPr lang="en-US" sz="2400" b="1" dirty="0"/>
              <a:t>Http Request</a:t>
            </a:r>
            <a:r>
              <a:rPr lang="en-US" sz="2400" dirty="0"/>
              <a:t>: Cookie, header, </a:t>
            </a:r>
            <a:r>
              <a:rPr lang="en-US" sz="2400" dirty="0" err="1"/>
              <a:t>querystring</a:t>
            </a:r>
            <a:r>
              <a:rPr lang="en-US" sz="2400" dirty="0"/>
              <a:t>, payload</a:t>
            </a:r>
          </a:p>
          <a:p>
            <a:pPr lvl="2"/>
            <a:r>
              <a:rPr lang="en-US" sz="2000" dirty="0"/>
              <a:t>Authentication Ticket</a:t>
            </a:r>
          </a:p>
          <a:p>
            <a:pPr lvl="1"/>
            <a:r>
              <a:rPr lang="en-US" sz="2400" b="1" dirty="0"/>
              <a:t>Database</a:t>
            </a:r>
            <a:r>
              <a:rPr lang="en-US" sz="2400" dirty="0"/>
              <a:t>: Relational, non-relational</a:t>
            </a:r>
          </a:p>
          <a:p>
            <a:pPr lvl="1"/>
            <a:r>
              <a:rPr lang="en-US" sz="2400" b="1" dirty="0"/>
              <a:t>Cache</a:t>
            </a:r>
            <a:r>
              <a:rPr lang="en-US" sz="2400" dirty="0"/>
              <a:t>: Redis, Memcached</a:t>
            </a:r>
            <a:endParaRPr lang="tr-TR" sz="2400" dirty="0"/>
          </a:p>
        </p:txBody>
      </p:sp>
    </p:spTree>
    <p:extLst>
      <p:ext uri="{BB962C8B-B14F-4D97-AF65-F5344CB8AC3E}">
        <p14:creationId xmlns:p14="http://schemas.microsoft.com/office/powerpoint/2010/main" val="3747912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Multi-Tenancy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Determine the Current Tenant</a:t>
            </a:r>
          </a:p>
        </p:txBody>
      </p:sp>
      <p:pic>
        <p:nvPicPr>
          <p:cNvPr id="2050" name="Picture 2" descr="Related image">
            <a:extLst>
              <a:ext uri="{FF2B5EF4-FFF2-40B4-BE49-F238E27FC236}">
                <a16:creationId xmlns:a16="http://schemas.microsoft.com/office/drawing/2014/main" id="{02471671-720F-4F3A-9AB5-810C9F2109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8425" y="430910"/>
            <a:ext cx="5745774" cy="3815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4166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B7938-795A-4577-81F2-F26F5443B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Determine the Current Tenant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7F4890-EEB2-438E-8478-B80E052E9C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Sources</a:t>
            </a:r>
          </a:p>
          <a:p>
            <a:pPr lvl="1"/>
            <a:r>
              <a:rPr lang="en-US" sz="2400" dirty="0"/>
              <a:t>Current </a:t>
            </a:r>
            <a:r>
              <a:rPr lang="en-US" sz="2400" b="1" dirty="0"/>
              <a:t>Claims</a:t>
            </a:r>
            <a:r>
              <a:rPr lang="en-US" sz="2400" dirty="0"/>
              <a:t> (if user has been authenticated)</a:t>
            </a:r>
          </a:p>
          <a:p>
            <a:pPr lvl="1"/>
            <a:r>
              <a:rPr lang="en-US" sz="2400" b="1" dirty="0"/>
              <a:t>Subdomain</a:t>
            </a:r>
            <a:r>
              <a:rPr lang="en-US" sz="2400" dirty="0"/>
              <a:t> (or domain): </a:t>
            </a:r>
            <a:r>
              <a:rPr lang="en-US" sz="2400" dirty="0">
                <a:hlinkClick r:id="rId2"/>
              </a:rPr>
              <a:t>https://</a:t>
            </a:r>
            <a:r>
              <a:rPr lang="en-US" sz="2400" b="1" i="1" dirty="0">
                <a:hlinkClick r:id="rId2"/>
              </a:rPr>
              <a:t>tenancy-name</a:t>
            </a:r>
            <a:r>
              <a:rPr lang="en-US" sz="2400" dirty="0">
                <a:hlinkClick r:id="rId2"/>
              </a:rPr>
              <a:t>.mydomain.com</a:t>
            </a:r>
            <a:endParaRPr lang="en-US" sz="2400" dirty="0"/>
          </a:p>
          <a:p>
            <a:pPr lvl="1"/>
            <a:r>
              <a:rPr lang="en-US" sz="2400" dirty="0"/>
              <a:t>Http </a:t>
            </a:r>
            <a:r>
              <a:rPr lang="en-US" sz="2400" b="1" dirty="0"/>
              <a:t>Header</a:t>
            </a:r>
            <a:r>
              <a:rPr lang="en-US" sz="2400" dirty="0"/>
              <a:t>: _tenant = “acme” 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(for API clients &amp; SPAs)</a:t>
            </a:r>
          </a:p>
          <a:p>
            <a:pPr lvl="1"/>
            <a:r>
              <a:rPr lang="en-US" sz="2400" dirty="0"/>
              <a:t>Http </a:t>
            </a:r>
            <a:r>
              <a:rPr lang="en-US" sz="2400" b="1" dirty="0"/>
              <a:t>Cookie</a:t>
            </a:r>
            <a:r>
              <a:rPr lang="en-US" sz="2400" dirty="0"/>
              <a:t>: _tenant = “acme”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 (for MVC applications)</a:t>
            </a:r>
          </a:p>
        </p:txBody>
      </p:sp>
    </p:spTree>
    <p:extLst>
      <p:ext uri="{BB962C8B-B14F-4D97-AF65-F5344CB8AC3E}">
        <p14:creationId xmlns:p14="http://schemas.microsoft.com/office/powerpoint/2010/main" val="4078708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13867-8BFF-431A-B5E3-AC33496B5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How to Get/Pass a </a:t>
            </a:r>
            <a:r>
              <a:rPr lang="en-US" dirty="0" err="1"/>
              <a:t>TenantId</a:t>
            </a:r>
            <a:r>
              <a:rPr lang="en-US" dirty="0"/>
              <a:t>?</a:t>
            </a:r>
            <a:endParaRPr lang="tr-TR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9DA037A-3C1E-42F5-A40F-CF9EEEE625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5400" y="1075044"/>
            <a:ext cx="7107820" cy="5634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698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4760BF-5077-4665-BF8F-AF6317205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Ambient Context Pattern</a:t>
            </a:r>
            <a:endParaRPr lang="tr-TR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9DE0B90-63F3-4932-A6A0-91914B4D7F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2441B34-2CEE-491B-A773-FCC6AB8764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960582"/>
            <a:ext cx="5562600" cy="559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037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B8DE9-42AF-4B4F-B72A-C0D3BEFE7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using </a:t>
            </a:r>
            <a:r>
              <a:rPr lang="en-US" dirty="0" err="1"/>
              <a:t>AsyncLocal</a:t>
            </a:r>
            <a:r>
              <a:rPr lang="en-US" dirty="0"/>
              <a:t>&lt;T&gt;</a:t>
            </a:r>
            <a:endParaRPr lang="tr-TR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C8A056-DF80-4C98-900F-7DC8288F19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4744C20-674C-4F2B-BBE5-7276D09736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337" y="1981201"/>
            <a:ext cx="10601325" cy="3724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603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A03D3C-AAF6-4F1C-940A-AD638760CB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Change Current Tenant</a:t>
            </a:r>
            <a:endParaRPr lang="tr-T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0D21B3E-1EFE-4664-9911-65571FF8B2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868" y="1075045"/>
            <a:ext cx="8372475" cy="544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723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1DD94-16DC-4501-926E-9657E8BF7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Change Current Tenant (Nested)</a:t>
            </a:r>
            <a:endParaRPr lang="tr-TR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F3805F6-0980-4A73-AB9E-9ACF767361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0203" y="1573860"/>
            <a:ext cx="10851594" cy="3893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12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5589" y="1179047"/>
            <a:ext cx="9601200" cy="584670"/>
          </a:xfrm>
        </p:spPr>
        <p:txBody>
          <a:bodyPr/>
          <a:lstStyle/>
          <a:p>
            <a:r>
              <a:rPr lang="en-US" sz="2400" i="1" dirty="0">
                <a:solidFill>
                  <a:schemeClr val="tx2">
                    <a:lumMod val="95000"/>
                    <a:lumOff val="5000"/>
                  </a:schemeClr>
                </a:solidFill>
              </a:rPr>
              <a:t>aspnetboilerplate.com</a:t>
            </a:r>
            <a:endParaRPr lang="en-US" i="1" dirty="0">
              <a:solidFill>
                <a:schemeClr val="tx2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BEFE23-5A80-4A7D-82B8-67522DB1D5B7}"/>
              </a:ext>
            </a:extLst>
          </p:cNvPr>
          <p:cNvSpPr txBox="1"/>
          <p:nvPr/>
        </p:nvSpPr>
        <p:spPr>
          <a:xfrm>
            <a:off x="611280" y="1935122"/>
            <a:ext cx="5101623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/>
                </a:solidFill>
              </a:rPr>
              <a:t>Multi-Tenancy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/>
                </a:solidFill>
              </a:rPr>
              <a:t>Modular &amp; Layered Architecture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/>
                </a:solidFill>
              </a:rPr>
              <a:t>Domain Driven Design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/>
                </a:solidFill>
              </a:rPr>
              <a:t>Free &amp; Open Source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5+ years of continuous development.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5,500+ stars on GitHub.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700,000+ downloads on NuGet.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1026" name="Picture 2" descr="logo">
            <a:extLst>
              <a:ext uri="{FF2B5EF4-FFF2-40B4-BE49-F238E27FC236}">
                <a16:creationId xmlns:a16="http://schemas.microsoft.com/office/drawing/2014/main" id="{002E207E-3547-4129-85C7-D54EA029E6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280" y="226864"/>
            <a:ext cx="2364284" cy="990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0B9EB20-0F2B-48F9-B306-B8D8DE91F8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9873" y="310755"/>
            <a:ext cx="8470178" cy="5771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019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46BE6D-7FF6-4D12-A2FF-60DA33C76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Change Current Tenant</a:t>
            </a:r>
            <a:endParaRPr lang="tr-T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950193-A7C2-479B-94DA-707668555B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1704" y="1396188"/>
            <a:ext cx="4310716" cy="35128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AB4E301-324B-4735-9189-250C9D0CB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079" y="1396188"/>
            <a:ext cx="6524625" cy="256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614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752674-C9A2-4FCE-8B7D-10A54D1AC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ASP.NET Core Multi-Tenancy Middleware</a:t>
            </a:r>
            <a:endParaRPr lang="tr-T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FE6870-8285-4A52-95FE-A2AC608678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9497" y="1075045"/>
            <a:ext cx="5957656" cy="5667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138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4AA260-73D8-4CD3-9BC5-B38689D3B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ASP.NET Core Multi-Tenancy Middleware</a:t>
            </a:r>
            <a:endParaRPr lang="tr-TR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A6EBB88-636E-4FC5-91F1-F08BEE2165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7468" y="1075045"/>
            <a:ext cx="9137064" cy="4868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896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20B41-2493-4AFC-B7E6-76AB86C36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503854"/>
            <a:ext cx="9601200" cy="637050"/>
          </a:xfrm>
        </p:spPr>
        <p:txBody>
          <a:bodyPr/>
          <a:lstStyle/>
          <a:p>
            <a:r>
              <a:rPr lang="en-US" dirty="0"/>
              <a:t>Change Tenant in a Background Job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86C632-79D5-474C-8747-F5CD47E9D2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1140904"/>
            <a:ext cx="5382615" cy="5349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314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EFC4AE-3FC4-4289-AA1F-D610EF4F6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D6B52A-4C1B-4918-A39C-305D9B88CB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399" y="1981201"/>
            <a:ext cx="10100187" cy="3809999"/>
          </a:xfrm>
        </p:spPr>
        <p:txBody>
          <a:bodyPr>
            <a:normAutofit/>
          </a:bodyPr>
          <a:lstStyle/>
          <a:p>
            <a:r>
              <a:rPr lang="en-US" sz="2400" dirty="0"/>
              <a:t>Determine the current tenant from the current HTTP request</a:t>
            </a:r>
          </a:p>
          <a:p>
            <a:r>
              <a:rPr lang="en-US" sz="2400" dirty="0"/>
              <a:t>Use ambient context pattern to set, change and get the current tenant</a:t>
            </a:r>
          </a:p>
          <a:p>
            <a:r>
              <a:rPr lang="en-US" sz="2400" dirty="0"/>
              <a:t>Create an ASP.NET Core middleware to set Tenant Id before any action execution</a:t>
            </a:r>
          </a:p>
          <a:p>
            <a:r>
              <a:rPr lang="en-US" sz="2400" dirty="0"/>
              <a:t>Explicitly set current tenant in a background job</a:t>
            </a:r>
          </a:p>
        </p:txBody>
      </p:sp>
    </p:spTree>
    <p:extLst>
      <p:ext uri="{BB962C8B-B14F-4D97-AF65-F5344CB8AC3E}">
        <p14:creationId xmlns:p14="http://schemas.microsoft.com/office/powerpoint/2010/main" val="2975199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75848-0667-4F7B-998D-AC4FDB9E3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Multi-Tenancy</a:t>
            </a:r>
            <a:endParaRPr lang="tr-T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964DF7-C484-45B1-B6AD-DBF9611DB3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Database / Data Isolation</a:t>
            </a:r>
            <a:endParaRPr lang="tr-TR" dirty="0"/>
          </a:p>
        </p:txBody>
      </p:sp>
      <p:pic>
        <p:nvPicPr>
          <p:cNvPr id="3074" name="Picture 2" descr="Related image">
            <a:extLst>
              <a:ext uri="{FF2B5EF4-FFF2-40B4-BE49-F238E27FC236}">
                <a16:creationId xmlns:a16="http://schemas.microsoft.com/office/drawing/2014/main" id="{9E8D7E29-B5FB-4082-BBE1-DFAD790581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0635" y="369813"/>
            <a:ext cx="7971813" cy="3985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3479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5C1C4-AE2E-412F-B140-2E867D3265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en-US" dirty="0"/>
              <a:t>Dynamically Select the Connection String</a:t>
            </a:r>
            <a:endParaRPr lang="tr-T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451885-D64A-47B4-8409-7F28C2F67A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2056718"/>
            <a:ext cx="9140154" cy="13722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84719C6-A67A-4CB5-8735-B4C61706A6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3966515"/>
            <a:ext cx="9144000" cy="130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769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974AF-47A9-440F-A8FC-890CD72A1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Dynamically Select the Connection String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48D8BD-F5D2-435C-8D21-76C6FA8790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2166937"/>
            <a:ext cx="9621263" cy="2698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506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5C1C4-AE2E-412F-B140-2E867D3265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503854"/>
            <a:ext cx="9601200" cy="876132"/>
          </a:xfrm>
        </p:spPr>
        <p:txBody>
          <a:bodyPr anchor="b"/>
          <a:lstStyle/>
          <a:p>
            <a:r>
              <a:rPr lang="en-US" dirty="0"/>
              <a:t>Dynamically Select the Connection String</a:t>
            </a:r>
            <a:endParaRPr lang="tr-TR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0605888-6212-44A5-93CA-5EEECFCD6ED8}"/>
              </a:ext>
            </a:extLst>
          </p:cNvPr>
          <p:cNvSpPr/>
          <p:nvPr/>
        </p:nvSpPr>
        <p:spPr>
          <a:xfrm>
            <a:off x="628722" y="1700565"/>
            <a:ext cx="2004969" cy="53689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err="1"/>
              <a:t>MyDbContext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385847A-BEED-426E-A93E-1B5647C12FF4}"/>
              </a:ext>
            </a:extLst>
          </p:cNvPr>
          <p:cNvSpPr/>
          <p:nvPr/>
        </p:nvSpPr>
        <p:spPr>
          <a:xfrm>
            <a:off x="6902740" y="1743114"/>
            <a:ext cx="2004969" cy="998291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err="1"/>
              <a:t>ServiceProvider</a:t>
            </a:r>
            <a:br>
              <a:rPr lang="en-US" sz="2000" dirty="0"/>
            </a:br>
            <a:r>
              <a:rPr lang="en-US" sz="2000" dirty="0"/>
              <a:t>(IOC)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027026F-CA1F-4329-AA61-F038C7E4B47D}"/>
              </a:ext>
            </a:extLst>
          </p:cNvPr>
          <p:cNvSpPr/>
          <p:nvPr/>
        </p:nvSpPr>
        <p:spPr>
          <a:xfrm>
            <a:off x="6902740" y="3441888"/>
            <a:ext cx="2004969" cy="53689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Factory Method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A4EF4D1-E566-478C-B704-859A1E18BFB5}"/>
              </a:ext>
            </a:extLst>
          </p:cNvPr>
          <p:cNvSpPr/>
          <p:nvPr/>
        </p:nvSpPr>
        <p:spPr>
          <a:xfrm>
            <a:off x="6902740" y="4679267"/>
            <a:ext cx="2004969" cy="53689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Tenant Store</a:t>
            </a:r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DEC77A6-9A61-42E5-9AB5-00A82062999C}"/>
              </a:ext>
            </a:extLst>
          </p:cNvPr>
          <p:cNvSpPr/>
          <p:nvPr/>
        </p:nvSpPr>
        <p:spPr>
          <a:xfrm>
            <a:off x="9610987" y="4603766"/>
            <a:ext cx="1795244" cy="68789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DB (Host)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1B3CE52-4E25-4C2E-8589-652C474C3010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2633691" y="1969013"/>
            <a:ext cx="426904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1C6B269-FDEF-4268-A994-54FBA2B222FA}"/>
              </a:ext>
            </a:extLst>
          </p:cNvPr>
          <p:cNvSpPr txBox="1"/>
          <p:nvPr/>
        </p:nvSpPr>
        <p:spPr>
          <a:xfrm>
            <a:off x="2702585" y="1543059"/>
            <a:ext cx="41312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/>
              <a:t>DbContextOptions</a:t>
            </a:r>
            <a:r>
              <a:rPr lang="en-US" sz="2000" dirty="0"/>
              <a:t>&lt;</a:t>
            </a:r>
            <a:r>
              <a:rPr lang="en-US" sz="2000" dirty="0" err="1"/>
              <a:t>MyDbContext</a:t>
            </a:r>
            <a:r>
              <a:rPr lang="en-US" sz="2000" dirty="0"/>
              <a:t>&gt;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240D8A2-B04A-4D61-A5BF-A3F908A0E3D3}"/>
              </a:ext>
            </a:extLst>
          </p:cNvPr>
          <p:cNvCxnSpPr>
            <a:stCxn id="6" idx="2"/>
            <a:endCxn id="8" idx="0"/>
          </p:cNvCxnSpPr>
          <p:nvPr/>
        </p:nvCxnSpPr>
        <p:spPr>
          <a:xfrm>
            <a:off x="7905225" y="2741405"/>
            <a:ext cx="0" cy="70048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6EF678E-AE61-4C3E-A5F4-360837DC4156}"/>
              </a:ext>
            </a:extLst>
          </p:cNvPr>
          <p:cNvCxnSpPr>
            <a:stCxn id="8" idx="2"/>
            <a:endCxn id="9" idx="0"/>
          </p:cNvCxnSpPr>
          <p:nvPr/>
        </p:nvCxnSpPr>
        <p:spPr>
          <a:xfrm>
            <a:off x="7905225" y="3978784"/>
            <a:ext cx="0" cy="70048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9445F25-4FF7-4B57-AEE2-F2C368DE032B}"/>
              </a:ext>
            </a:extLst>
          </p:cNvPr>
          <p:cNvCxnSpPr>
            <a:stCxn id="9" idx="3"/>
            <a:endCxn id="5" idx="2"/>
          </p:cNvCxnSpPr>
          <p:nvPr/>
        </p:nvCxnSpPr>
        <p:spPr>
          <a:xfrm>
            <a:off x="8907709" y="4947715"/>
            <a:ext cx="70327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1AEBF16F-5572-439A-AF63-BADA9BEF48F2}"/>
              </a:ext>
            </a:extLst>
          </p:cNvPr>
          <p:cNvSpPr/>
          <p:nvPr/>
        </p:nvSpPr>
        <p:spPr>
          <a:xfrm>
            <a:off x="628721" y="3441888"/>
            <a:ext cx="2004969" cy="78598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Repository / Service</a:t>
            </a:r>
            <a:endParaRPr lang="en-US"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67016FA-D392-4EAF-9319-CA648B2E2986}"/>
              </a:ext>
            </a:extLst>
          </p:cNvPr>
          <p:cNvCxnSpPr>
            <a:stCxn id="21" idx="0"/>
            <a:endCxn id="4" idx="2"/>
          </p:cNvCxnSpPr>
          <p:nvPr/>
        </p:nvCxnSpPr>
        <p:spPr>
          <a:xfrm flipV="1">
            <a:off x="1631206" y="2237461"/>
            <a:ext cx="1" cy="120442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54975EEE-CEE1-47C6-BFEB-70A7E621F8CB}"/>
              </a:ext>
            </a:extLst>
          </p:cNvPr>
          <p:cNvSpPr/>
          <p:nvPr/>
        </p:nvSpPr>
        <p:spPr>
          <a:xfrm>
            <a:off x="3564757" y="3348973"/>
            <a:ext cx="2004969" cy="70047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Ambient Tenant Context</a:t>
            </a:r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9FC7F8C-822B-4DA7-A6BB-5D3661010CDE}"/>
              </a:ext>
            </a:extLst>
          </p:cNvPr>
          <p:cNvCxnSpPr>
            <a:cxnSpLocks/>
            <a:stCxn id="16" idx="3"/>
            <a:endCxn id="8" idx="1"/>
          </p:cNvCxnSpPr>
          <p:nvPr/>
        </p:nvCxnSpPr>
        <p:spPr>
          <a:xfrm>
            <a:off x="5569726" y="3699213"/>
            <a:ext cx="1333014" cy="1112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86DA3E83-607D-4D61-A36A-73710B6A7387}"/>
              </a:ext>
            </a:extLst>
          </p:cNvPr>
          <p:cNvSpPr txBox="1"/>
          <p:nvPr/>
        </p:nvSpPr>
        <p:spPr>
          <a:xfrm>
            <a:off x="5569726" y="3247009"/>
            <a:ext cx="13656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TenantId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0459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C8226F-AA1E-495E-BB80-B982958E0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Dynamically Select the Connection String</a:t>
            </a:r>
            <a:endParaRPr lang="tr-TR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5665F73-F7B3-4332-B37D-90CBC65567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35756" y="1075045"/>
            <a:ext cx="8920487" cy="4815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936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385786-C7D1-4D31-8A7B-3B590C6369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503853"/>
            <a:ext cx="9601200" cy="712551"/>
          </a:xfrm>
        </p:spPr>
        <p:txBody>
          <a:bodyPr/>
          <a:lstStyle/>
          <a:p>
            <a:r>
              <a:rPr lang="en-US" dirty="0"/>
              <a:t>Agenda</a:t>
            </a:r>
            <a:endParaRPr lang="tr-TR" sz="2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84B76-BBC9-43CF-BDE7-379CCD6A3F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1451295"/>
            <a:ext cx="9601200" cy="4339905"/>
          </a:xfrm>
        </p:spPr>
        <p:txBody>
          <a:bodyPr>
            <a:normAutofit/>
          </a:bodyPr>
          <a:lstStyle/>
          <a:p>
            <a:r>
              <a:rPr lang="en-US" sz="2800" dirty="0"/>
              <a:t>SaaS, multi-tenancy, benefits &amp; difficulties</a:t>
            </a:r>
          </a:p>
          <a:p>
            <a:r>
              <a:rPr lang="en-US" sz="2800" dirty="0"/>
              <a:t>Deployment &amp; database options</a:t>
            </a:r>
          </a:p>
          <a:p>
            <a:r>
              <a:rPr lang="en-US" sz="2800" dirty="0"/>
              <a:t>How to determine &amp; change the current tenant</a:t>
            </a:r>
          </a:p>
          <a:p>
            <a:r>
              <a:rPr lang="en-US" sz="2800" dirty="0"/>
              <a:t>Implementing database &amp; data isolation</a:t>
            </a:r>
          </a:p>
          <a:p>
            <a:r>
              <a:rPr lang="en-US" sz="2800" dirty="0"/>
              <a:t>Handling database migrations</a:t>
            </a:r>
          </a:p>
          <a:p>
            <a:r>
              <a:rPr lang="en-US" sz="2800" dirty="0"/>
              <a:t>SaaS features and declarative feature check</a:t>
            </a:r>
          </a:p>
        </p:txBody>
      </p:sp>
    </p:spTree>
    <p:extLst>
      <p:ext uri="{BB962C8B-B14F-4D97-AF65-F5344CB8AC3E}">
        <p14:creationId xmlns:p14="http://schemas.microsoft.com/office/powerpoint/2010/main" val="3784683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80342D-5EE9-4ED2-B070-C3AA31818B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Dynamically Select the Connection String</a:t>
            </a:r>
            <a:endParaRPr lang="tr-TR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983FDBC-3A6F-4278-ABBD-DE4837EEE7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3342" y="1276438"/>
            <a:ext cx="8985216" cy="32033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5C90A7A-9590-4D31-845E-392DAFADDD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342" y="4562387"/>
            <a:ext cx="6933233" cy="1175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231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626C53-E88A-4383-B517-205E57084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Filtering: Manual Way</a:t>
            </a:r>
            <a:endParaRPr lang="tr-TR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A8B1D61-9ED4-4E60-A9E4-A24031B0D2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95849" y="2493572"/>
            <a:ext cx="9000301" cy="2041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05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9C879-0ECF-40EC-BF55-15FD731993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Automatic Data Filtering: Repository Pattern</a:t>
            </a:r>
            <a:endParaRPr lang="tr-TR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2B16AC9-C011-467E-B163-5C8D7B8E76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479D31-A3F8-4FA2-AD56-17D83EA501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1066800"/>
            <a:ext cx="8991600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580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EFC4AE-3FC4-4289-AA1F-D610EF4F6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Automatic Data Filtering: Repository Pattern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D6B52A-4C1B-4918-A39C-305D9B88CB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Pros</a:t>
            </a:r>
          </a:p>
          <a:p>
            <a:pPr lvl="1"/>
            <a:r>
              <a:rPr lang="en-US" sz="2400" b="1" dirty="0"/>
              <a:t>Easy to implement</a:t>
            </a:r>
            <a:endParaRPr lang="en-US" sz="2400" dirty="0"/>
          </a:p>
          <a:p>
            <a:pPr lvl="1"/>
            <a:r>
              <a:rPr lang="en-US" sz="2400" b="1" dirty="0"/>
              <a:t>ORM Independent</a:t>
            </a:r>
          </a:p>
          <a:p>
            <a:r>
              <a:rPr lang="en-US" sz="2800" dirty="0"/>
              <a:t>Cons</a:t>
            </a:r>
          </a:p>
          <a:p>
            <a:pPr lvl="1"/>
            <a:r>
              <a:rPr lang="en-US" sz="2400" dirty="0"/>
              <a:t>Limited – </a:t>
            </a:r>
            <a:r>
              <a:rPr lang="en-US" sz="2400" b="1" dirty="0"/>
              <a:t>Can be bypassed</a:t>
            </a:r>
            <a:r>
              <a:rPr lang="en-US" sz="2400" dirty="0"/>
              <a:t> by directly using </a:t>
            </a:r>
            <a:r>
              <a:rPr lang="en-US" sz="2400" dirty="0" err="1"/>
              <a:t>DbContext</a:t>
            </a:r>
            <a:endParaRPr lang="en-US" sz="2400" dirty="0"/>
          </a:p>
          <a:p>
            <a:pPr lvl="1"/>
            <a:r>
              <a:rPr lang="en-US" sz="2400" dirty="0"/>
              <a:t>Limited – Does not work for </a:t>
            </a:r>
            <a:r>
              <a:rPr lang="en-US" sz="2400" b="1" dirty="0"/>
              <a:t>navigation properties</a:t>
            </a:r>
            <a:endParaRPr lang="en-US" sz="2400" dirty="0"/>
          </a:p>
          <a:p>
            <a:pPr lvl="1"/>
            <a:r>
              <a:rPr lang="en-US" sz="2400" dirty="0"/>
              <a:t>Open to leak (Repository developer may forget it)</a:t>
            </a:r>
          </a:p>
        </p:txBody>
      </p:sp>
    </p:spTree>
    <p:extLst>
      <p:ext uri="{BB962C8B-B14F-4D97-AF65-F5344CB8AC3E}">
        <p14:creationId xmlns:p14="http://schemas.microsoft.com/office/powerpoint/2010/main" val="796750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CFB69-F2A2-4417-A4C6-8FCF7DF31A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Automatic Data Filtering: EF Core Global Filters</a:t>
            </a:r>
            <a:endParaRPr lang="tr-T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1A64AB8-87E6-49CC-9117-01C484286A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7651" y="1075045"/>
            <a:ext cx="7438371" cy="5485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555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610A8-4676-43F9-85CB-84E6A246B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Automatic Data Filtering: EF Core Global Filters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D72AFE-1562-4FD6-92F7-C9C46F0CD5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1646237"/>
            <a:ext cx="9976598" cy="3882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833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610A8-4676-43F9-85CB-84E6A246B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Automatic Data Filtering: EF Core Global Filters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D097E8-3B91-4EC2-8D60-C56EAF6580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283" y="1646238"/>
            <a:ext cx="11274804" cy="365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132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610A8-4676-43F9-85CB-84E6A246B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Automatic Data Filtering: EF Core Global Filters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7A2D69-DFD0-4ED4-B291-391BA7A105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239" y="1075045"/>
            <a:ext cx="10086363" cy="5557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11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C18A5-5DDC-4827-A89D-5E4C0499C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en-US" dirty="0"/>
              <a:t>Automatic Data Filtering: EF Core Global Filters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639635-FDB7-4E20-AFC9-6615ACFDDF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Pros</a:t>
            </a:r>
          </a:p>
          <a:p>
            <a:pPr lvl="1"/>
            <a:r>
              <a:rPr lang="en-US" sz="2400" b="1" dirty="0"/>
              <a:t>Natively </a:t>
            </a:r>
            <a:r>
              <a:rPr lang="en-US" sz="2400" dirty="0"/>
              <a:t>works with EF Core</a:t>
            </a:r>
          </a:p>
          <a:p>
            <a:pPr lvl="1"/>
            <a:r>
              <a:rPr lang="en-US" sz="2400" dirty="0"/>
              <a:t>Supports </a:t>
            </a:r>
            <a:r>
              <a:rPr lang="en-US" sz="2400" b="1" dirty="0"/>
              <a:t>navigation properties</a:t>
            </a:r>
            <a:r>
              <a:rPr lang="en-US" sz="2400" dirty="0"/>
              <a:t> as well</a:t>
            </a:r>
          </a:p>
          <a:p>
            <a:r>
              <a:rPr lang="en-US" sz="2800" dirty="0"/>
              <a:t>Cons</a:t>
            </a:r>
          </a:p>
          <a:p>
            <a:pPr lvl="1"/>
            <a:r>
              <a:rPr lang="en-US" sz="2400" dirty="0"/>
              <a:t>Limited – Does not work if you directly work with </a:t>
            </a:r>
            <a:r>
              <a:rPr lang="en-US" sz="2400" b="1" dirty="0"/>
              <a:t>SQL, stored procedures</a:t>
            </a:r>
            <a:r>
              <a:rPr lang="en-US" sz="2400" dirty="0"/>
              <a:t>… etc.</a:t>
            </a:r>
            <a:endParaRPr lang="tr-TR" sz="2400" dirty="0"/>
          </a:p>
        </p:txBody>
      </p:sp>
    </p:spTree>
    <p:extLst>
      <p:ext uri="{BB962C8B-B14F-4D97-AF65-F5344CB8AC3E}">
        <p14:creationId xmlns:p14="http://schemas.microsoft.com/office/powerpoint/2010/main" val="4204548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2DF4FC-1170-4E44-A812-E95611010D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Automatic Data Filtering: Row Level Security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DF5A3F-3489-4681-A707-4D2FC3F900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b="1" dirty="0"/>
              <a:t>Row Level Security </a:t>
            </a:r>
            <a:r>
              <a:rPr lang="en-US" sz="2800" dirty="0"/>
              <a:t>– Available for SQL Server and Azure SQL Database</a:t>
            </a:r>
          </a:p>
          <a:p>
            <a:pPr lvl="1"/>
            <a:r>
              <a:rPr lang="en-US" sz="2400" dirty="0"/>
              <a:t>Pros: Completely integrated to DBMS, </a:t>
            </a:r>
            <a:r>
              <a:rPr lang="en-US" sz="2400" b="1" dirty="0"/>
              <a:t>works for everything</a:t>
            </a:r>
            <a:endParaRPr lang="en-US" sz="2400" dirty="0"/>
          </a:p>
          <a:p>
            <a:pPr lvl="1"/>
            <a:r>
              <a:rPr lang="en-US" sz="2400" dirty="0"/>
              <a:t>Cons: Relatively </a:t>
            </a:r>
            <a:r>
              <a:rPr lang="en-US" sz="2400" b="1" dirty="0"/>
              <a:t>complex</a:t>
            </a:r>
            <a:r>
              <a:rPr lang="en-US" sz="2400" dirty="0"/>
              <a:t> to implement, specific to DBMS</a:t>
            </a:r>
            <a:endParaRPr lang="tr-TR" sz="2400" dirty="0"/>
          </a:p>
        </p:txBody>
      </p:sp>
    </p:spTree>
    <p:extLst>
      <p:ext uri="{BB962C8B-B14F-4D97-AF65-F5344CB8AC3E}">
        <p14:creationId xmlns:p14="http://schemas.microsoft.com/office/powerpoint/2010/main" val="1000615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SaaS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Software as a Service</a:t>
            </a:r>
          </a:p>
        </p:txBody>
      </p:sp>
      <p:pic>
        <p:nvPicPr>
          <p:cNvPr id="4" name="Picture 4" descr="Image result for SaaS">
            <a:extLst>
              <a:ext uri="{FF2B5EF4-FFF2-40B4-BE49-F238E27FC236}">
                <a16:creationId xmlns:a16="http://schemas.microsoft.com/office/drawing/2014/main" id="{E14681D7-FA1A-4835-8070-825F886BDB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0372" y="285226"/>
            <a:ext cx="6269110" cy="4022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2296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5EA57-1D8D-42ED-A11A-A323A8D30E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503853"/>
            <a:ext cx="9601200" cy="645439"/>
          </a:xfrm>
        </p:spPr>
        <p:txBody>
          <a:bodyPr/>
          <a:lstStyle/>
          <a:p>
            <a:r>
              <a:rPr lang="en-US" dirty="0"/>
              <a:t>Automatic Data Filtering: Row Level Security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CE5201-A471-4FA0-B7CF-752B260E47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2300507"/>
            <a:ext cx="9170586" cy="349628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4DEE13B-D517-49FA-BC30-CB2BF1555DED}"/>
              </a:ext>
            </a:extLst>
          </p:cNvPr>
          <p:cNvSpPr txBox="1"/>
          <p:nvPr/>
        </p:nvSpPr>
        <p:spPr>
          <a:xfrm>
            <a:off x="1295400" y="1494067"/>
            <a:ext cx="78502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Set </a:t>
            </a:r>
            <a:r>
              <a:rPr lang="en-US" sz="2400" b="1" dirty="0"/>
              <a:t>Session Context</a:t>
            </a:r>
            <a:r>
              <a:rPr lang="en-US" sz="2400" dirty="0"/>
              <a:t> while changing the current tenant:</a:t>
            </a:r>
          </a:p>
        </p:txBody>
      </p:sp>
    </p:spTree>
    <p:extLst>
      <p:ext uri="{BB962C8B-B14F-4D97-AF65-F5344CB8AC3E}">
        <p14:creationId xmlns:p14="http://schemas.microsoft.com/office/powerpoint/2010/main" val="4036587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A1545-656C-40C6-B880-E83379642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503854"/>
            <a:ext cx="9601200" cy="637050"/>
          </a:xfrm>
        </p:spPr>
        <p:txBody>
          <a:bodyPr/>
          <a:lstStyle/>
          <a:p>
            <a:r>
              <a:rPr lang="en-US" dirty="0"/>
              <a:t>Automatic Data Filtering: Row Level Security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71E7E21-9B2F-4757-B8DF-6370ACD8AB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1" y="1849622"/>
            <a:ext cx="7915592" cy="429950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2356050-398A-492B-AA98-3419F282195C}"/>
              </a:ext>
            </a:extLst>
          </p:cNvPr>
          <p:cNvSpPr txBox="1"/>
          <p:nvPr/>
        </p:nvSpPr>
        <p:spPr>
          <a:xfrm>
            <a:off x="1295400" y="1264431"/>
            <a:ext cx="48542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Create a </a:t>
            </a:r>
            <a:r>
              <a:rPr lang="en-US" sz="2400" b="1" dirty="0"/>
              <a:t>policy</a:t>
            </a:r>
            <a:r>
              <a:rPr lang="en-US" sz="2400" dirty="0"/>
              <a:t> to filter/block data</a:t>
            </a:r>
          </a:p>
        </p:txBody>
      </p:sp>
    </p:spTree>
    <p:extLst>
      <p:ext uri="{BB962C8B-B14F-4D97-AF65-F5344CB8AC3E}">
        <p14:creationId xmlns:p14="http://schemas.microsoft.com/office/powerpoint/2010/main" val="1484159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A6F59D-36A9-45E9-BC69-ED35D015E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Setting Tenant Id for New Entities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E0AFFB-784C-4758-90DE-A1901A81D6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2224" y="1856914"/>
            <a:ext cx="5002012" cy="3809999"/>
          </a:xfrm>
        </p:spPr>
        <p:txBody>
          <a:bodyPr>
            <a:normAutofit/>
          </a:bodyPr>
          <a:lstStyle/>
          <a:p>
            <a:r>
              <a:rPr lang="en-US" sz="2400" dirty="0"/>
              <a:t>In </a:t>
            </a:r>
            <a:r>
              <a:rPr lang="en-US" sz="2400" dirty="0" err="1"/>
              <a:t>DbContext.SaveChanges</a:t>
            </a:r>
            <a:r>
              <a:rPr lang="en-US" sz="2400" dirty="0"/>
              <a:t>()</a:t>
            </a:r>
          </a:p>
          <a:p>
            <a:pPr lvl="1"/>
            <a:r>
              <a:rPr lang="en-US" sz="2000" dirty="0"/>
              <a:t>Get new entities for change tracker,</a:t>
            </a:r>
            <a:br>
              <a:rPr lang="en-US" sz="2000" dirty="0"/>
            </a:br>
            <a:r>
              <a:rPr lang="en-US" sz="2000" dirty="0"/>
              <a:t>find </a:t>
            </a:r>
            <a:r>
              <a:rPr lang="en-US" sz="2000" dirty="0" err="1"/>
              <a:t>IMultiTenant</a:t>
            </a:r>
            <a:r>
              <a:rPr lang="en-US" sz="2000" dirty="0"/>
              <a:t> entities,</a:t>
            </a:r>
            <a:br>
              <a:rPr lang="en-US" sz="2000" dirty="0"/>
            </a:br>
            <a:r>
              <a:rPr lang="en-US" sz="2000" dirty="0"/>
              <a:t>set current </a:t>
            </a:r>
            <a:r>
              <a:rPr lang="en-US" sz="2000" dirty="0" err="1"/>
              <a:t>TenantId</a:t>
            </a:r>
            <a:endParaRPr lang="en-US" sz="2000" dirty="0"/>
          </a:p>
          <a:p>
            <a:pPr lvl="1"/>
            <a:r>
              <a:rPr lang="en-US" sz="2000" dirty="0"/>
              <a:t>Problem: May set wrong </a:t>
            </a:r>
            <a:r>
              <a:rPr lang="en-US" sz="2000" dirty="0" err="1"/>
              <a:t>tenantId</a:t>
            </a:r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2E58EF-2F0B-4A6A-8468-2C97ABEFDF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4235" y="1794770"/>
            <a:ext cx="6540247" cy="292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832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7B8759-D4C5-4123-8428-66D42EF7DD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380814"/>
            <a:ext cx="9601200" cy="637050"/>
          </a:xfrm>
        </p:spPr>
        <p:txBody>
          <a:bodyPr/>
          <a:lstStyle/>
          <a:p>
            <a:r>
              <a:rPr lang="en-US" dirty="0"/>
              <a:t>Setting Tenant Id for New Entities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6B3805-7F82-4EEE-AE0B-0DB567EBE6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1017864"/>
            <a:ext cx="5676900" cy="493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452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61433-5C7D-48F5-B4A5-F1FCDFDCA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Safe Way to Manipulate Data</a:t>
            </a:r>
            <a:endParaRPr lang="tr-TR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9C9389B-BFC6-4CCF-9D31-5A25E60E3F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22DC93-5F3D-4584-B7BF-85814C7A20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1066800"/>
            <a:ext cx="8201025" cy="4981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580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EFC4AE-3FC4-4289-AA1F-D610EF4F6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D6B52A-4C1B-4918-A39C-305D9B88CB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399" y="1981201"/>
            <a:ext cx="10100187" cy="3809999"/>
          </a:xfrm>
        </p:spPr>
        <p:txBody>
          <a:bodyPr/>
          <a:lstStyle/>
          <a:p>
            <a:r>
              <a:rPr lang="en-US" dirty="0"/>
              <a:t>Dynamically set connection string based on the current tenant for a </a:t>
            </a:r>
            <a:r>
              <a:rPr lang="en-US" b="1" dirty="0"/>
              <a:t>database per tenant</a:t>
            </a:r>
            <a:r>
              <a:rPr lang="en-US" dirty="0"/>
              <a:t> approach: Register as a factory method</a:t>
            </a:r>
          </a:p>
          <a:p>
            <a:r>
              <a:rPr lang="en-US" dirty="0"/>
              <a:t>Automatically filter data based on the current tenant for a </a:t>
            </a:r>
            <a:r>
              <a:rPr lang="en-US" b="1" dirty="0"/>
              <a:t>shared database</a:t>
            </a:r>
            <a:r>
              <a:rPr lang="en-US" dirty="0"/>
              <a:t> approach.</a:t>
            </a:r>
          </a:p>
          <a:p>
            <a:pPr lvl="1"/>
            <a:r>
              <a:rPr lang="en-US" dirty="0"/>
              <a:t>Manual way, Repository pattern, EF Core Global Query Filters, SQL Server Row Level Security (RLS)</a:t>
            </a:r>
          </a:p>
          <a:p>
            <a:r>
              <a:rPr lang="en-US" dirty="0"/>
              <a:t>Best practice to set Tenant Id for new entities: Set on constructor</a:t>
            </a:r>
          </a:p>
          <a:p>
            <a:r>
              <a:rPr lang="en-US" dirty="0"/>
              <a:t>Safe way to update an existing entity: Query first</a:t>
            </a:r>
          </a:p>
        </p:txBody>
      </p:sp>
    </p:spTree>
    <p:extLst>
      <p:ext uri="{BB962C8B-B14F-4D97-AF65-F5344CB8AC3E}">
        <p14:creationId xmlns:p14="http://schemas.microsoft.com/office/powerpoint/2010/main" val="873201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D2C2B-A2E3-4E89-BAA9-D7CB67ABF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Multi-Tenancy</a:t>
            </a:r>
            <a:endParaRPr lang="tr-T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26BB83-7F85-4C25-A0C6-B2CB254AF6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Database Migrations</a:t>
            </a:r>
            <a:endParaRPr lang="tr-TR" dirty="0"/>
          </a:p>
        </p:txBody>
      </p:sp>
      <p:pic>
        <p:nvPicPr>
          <p:cNvPr id="6146" name="Picture 2" descr="Image result for migration">
            <a:extLst>
              <a:ext uri="{FF2B5EF4-FFF2-40B4-BE49-F238E27FC236}">
                <a16:creationId xmlns:a16="http://schemas.microsoft.com/office/drawing/2014/main" id="{3930506E-EC11-42D9-B46F-C273572A07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7390" y="244024"/>
            <a:ext cx="6157869" cy="4107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7581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409AC8-899E-4C65-8893-0A55FFB787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503853"/>
            <a:ext cx="9601200" cy="836675"/>
          </a:xfrm>
        </p:spPr>
        <p:txBody>
          <a:bodyPr/>
          <a:lstStyle/>
          <a:p>
            <a:r>
              <a:rPr lang="en-US" dirty="0"/>
              <a:t>Schema / Data Migration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0C1804-2E97-4E87-9F92-D5CA629CDE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1646239"/>
            <a:ext cx="9601200" cy="4479354"/>
          </a:xfrm>
        </p:spPr>
        <p:txBody>
          <a:bodyPr>
            <a:noAutofit/>
          </a:bodyPr>
          <a:lstStyle/>
          <a:p>
            <a:r>
              <a:rPr lang="en-US" sz="2400" dirty="0"/>
              <a:t>Problem for multiple-databases</a:t>
            </a:r>
          </a:p>
          <a:p>
            <a:r>
              <a:rPr lang="en-US" sz="2400" dirty="0"/>
              <a:t>Solution: Upgrade </a:t>
            </a:r>
            <a:r>
              <a:rPr lang="en-US" sz="2400" b="1" dirty="0"/>
              <a:t>all in one</a:t>
            </a:r>
            <a:r>
              <a:rPr lang="en-US" sz="2400" dirty="0"/>
              <a:t> with a custom tool</a:t>
            </a:r>
          </a:p>
          <a:p>
            <a:pPr lvl="1"/>
            <a:r>
              <a:rPr lang="en-US" sz="2000" dirty="0"/>
              <a:t>Pros: Easy to implement. All tenants are in the same version</a:t>
            </a:r>
          </a:p>
          <a:p>
            <a:pPr lvl="1"/>
            <a:r>
              <a:rPr lang="en-US" sz="2000" dirty="0"/>
              <a:t>Cons: May get too long time for big number of tenants and data. All tenants wait for all upgrade progress</a:t>
            </a:r>
          </a:p>
          <a:p>
            <a:r>
              <a:rPr lang="en-US" sz="2400" dirty="0"/>
              <a:t>Solution: Upgrade the </a:t>
            </a:r>
            <a:r>
              <a:rPr lang="en-US" sz="2400" b="1" dirty="0"/>
              <a:t>application servers immediately</a:t>
            </a:r>
            <a:r>
              <a:rPr lang="en-US" sz="2400" dirty="0"/>
              <a:t>, upgrade </a:t>
            </a:r>
            <a:r>
              <a:rPr lang="en-US" sz="2400" b="1" dirty="0"/>
              <a:t>databases individually</a:t>
            </a:r>
            <a:r>
              <a:rPr lang="en-US" sz="2400" dirty="0"/>
              <a:t> on first access</a:t>
            </a:r>
          </a:p>
          <a:p>
            <a:pPr lvl="1"/>
            <a:r>
              <a:rPr lang="en-US" sz="2000" dirty="0"/>
              <a:t>Pros: Upgrading is distributed to time. A tenant does not wait for another</a:t>
            </a:r>
          </a:p>
          <a:p>
            <a:pPr lvl="1"/>
            <a:r>
              <a:rPr lang="en-US" sz="2000" dirty="0"/>
              <a:t>Cons: First accessing user may wait too much. Even we get timeout exception. Also, we don’t control the upgrade speed</a:t>
            </a:r>
            <a:endParaRPr lang="tr-TR" sz="2000" dirty="0"/>
          </a:p>
        </p:txBody>
      </p:sp>
    </p:spTree>
    <p:extLst>
      <p:ext uri="{BB962C8B-B14F-4D97-AF65-F5344CB8AC3E}">
        <p14:creationId xmlns:p14="http://schemas.microsoft.com/office/powerpoint/2010/main" val="3077167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588D2-54AE-4D02-8CDC-07359611F6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503854"/>
            <a:ext cx="9601200" cy="836674"/>
          </a:xfrm>
        </p:spPr>
        <p:txBody>
          <a:bodyPr/>
          <a:lstStyle/>
          <a:p>
            <a:r>
              <a:rPr lang="en-US" dirty="0"/>
              <a:t>Schema / Data Migration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2B3B92-A702-46DA-9968-31DC7A0706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1455938"/>
            <a:ext cx="9601200" cy="4376691"/>
          </a:xfrm>
        </p:spPr>
        <p:txBody>
          <a:bodyPr>
            <a:noAutofit/>
          </a:bodyPr>
          <a:lstStyle/>
          <a:p>
            <a:r>
              <a:rPr lang="en-US" sz="2400" dirty="0"/>
              <a:t>Solution: Multiple versions concurrently</a:t>
            </a:r>
          </a:p>
          <a:p>
            <a:pPr lvl="1"/>
            <a:r>
              <a:rPr lang="en-US" sz="2000" b="1" dirty="0"/>
              <a:t>Split the application servers </a:t>
            </a:r>
            <a:r>
              <a:rPr lang="en-US" sz="2000" dirty="0"/>
              <a:t>into two parts: Upgraded tenants use the new application, other tenants use the old application</a:t>
            </a:r>
          </a:p>
          <a:p>
            <a:r>
              <a:rPr lang="en-US" sz="2400" dirty="0"/>
              <a:t>Pros:</a:t>
            </a:r>
          </a:p>
          <a:p>
            <a:pPr lvl="1"/>
            <a:r>
              <a:rPr lang="en-US" sz="2000" dirty="0"/>
              <a:t>Minimum waiting for every tenant</a:t>
            </a:r>
          </a:p>
          <a:p>
            <a:pPr lvl="1"/>
            <a:r>
              <a:rPr lang="en-US" sz="2000" b="1" dirty="0"/>
              <a:t>Upgrading may be scheduled </a:t>
            </a:r>
            <a:r>
              <a:rPr lang="en-US" sz="2000" dirty="0"/>
              <a:t>for every individual tenant and they can be informed</a:t>
            </a:r>
          </a:p>
          <a:p>
            <a:pPr lvl="1"/>
            <a:r>
              <a:rPr lang="en-US" sz="2000" dirty="0"/>
              <a:t>Allows us to perform </a:t>
            </a:r>
            <a:r>
              <a:rPr lang="en-US" sz="2000" b="1" dirty="0"/>
              <a:t>A/B tests and previews</a:t>
            </a:r>
          </a:p>
          <a:p>
            <a:r>
              <a:rPr lang="en-US" sz="2400" dirty="0"/>
              <a:t>Cons</a:t>
            </a:r>
          </a:p>
          <a:p>
            <a:pPr lvl="1"/>
            <a:r>
              <a:rPr lang="en-US" sz="2000" dirty="0"/>
              <a:t>Requires </a:t>
            </a:r>
            <a:r>
              <a:rPr lang="en-US" sz="2000" b="1" dirty="0"/>
              <a:t>multiple application servers </a:t>
            </a:r>
            <a:r>
              <a:rPr lang="en-US" sz="2000" dirty="0"/>
              <a:t>– but reasonable for a big system</a:t>
            </a:r>
          </a:p>
          <a:p>
            <a:pPr lvl="1"/>
            <a:r>
              <a:rPr lang="en-US" sz="2000" dirty="0"/>
              <a:t>Harder to implement, maintain and monitor</a:t>
            </a:r>
          </a:p>
        </p:txBody>
      </p:sp>
    </p:spTree>
    <p:extLst>
      <p:ext uri="{BB962C8B-B14F-4D97-AF65-F5344CB8AC3E}">
        <p14:creationId xmlns:p14="http://schemas.microsoft.com/office/powerpoint/2010/main" val="386610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077FB-0CE7-40D6-9191-DBD704459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Multi-Tenancy</a:t>
            </a:r>
            <a:endParaRPr lang="tr-T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CA0C65-1142-45DA-A18C-FEE7A8EE9F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SaaS Features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106742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1D7D6-EF83-4DA2-9615-47E3CA320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pPr algn="ctr"/>
            <a:r>
              <a:rPr lang="en-US" dirty="0"/>
              <a:t>On-Premise / IaaS / PaaS / SaaS</a:t>
            </a:r>
            <a:endParaRPr lang="tr-TR" dirty="0"/>
          </a:p>
        </p:txBody>
      </p:sp>
      <p:pic>
        <p:nvPicPr>
          <p:cNvPr id="4098" name="Picture 2" descr="Image result for saas">
            <a:extLst>
              <a:ext uri="{FF2B5EF4-FFF2-40B4-BE49-F238E27FC236}">
                <a16:creationId xmlns:a16="http://schemas.microsoft.com/office/drawing/2014/main" id="{2F238478-BEAF-4484-A2E0-7E7A55E2BD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6161" y="1169264"/>
            <a:ext cx="6439678" cy="4773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283E8F6-BAB6-4B02-AFE5-B168E5C508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547" y="2265932"/>
            <a:ext cx="2542657" cy="324053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E149B1F-5193-48DE-88BE-192002E15D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2617" y="1169264"/>
            <a:ext cx="2771425" cy="4773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953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4EEA8-D91E-4C3C-89FF-8A4B2A76AC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/ Package / Subscription System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EB9AF3-97F3-468E-B171-C89FEF7D41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b="1" dirty="0"/>
              <a:t>Define features</a:t>
            </a:r>
            <a:r>
              <a:rPr lang="en-US" sz="2400" dirty="0"/>
              <a:t> of the application. Feature Types:</a:t>
            </a:r>
          </a:p>
          <a:p>
            <a:pPr lvl="1"/>
            <a:r>
              <a:rPr lang="en-US" sz="2000" b="1" dirty="0"/>
              <a:t>On/Off</a:t>
            </a:r>
            <a:r>
              <a:rPr lang="en-US" sz="2000" dirty="0"/>
              <a:t>: Excel export, Replying by email (for a support app)</a:t>
            </a:r>
          </a:p>
          <a:p>
            <a:pPr lvl="1"/>
            <a:r>
              <a:rPr lang="en-US" sz="2000" b="1" dirty="0"/>
              <a:t>Numeric</a:t>
            </a:r>
            <a:r>
              <a:rPr lang="en-US" sz="2000" dirty="0"/>
              <a:t>:10 users, 20,000 emails/month</a:t>
            </a:r>
          </a:p>
          <a:p>
            <a:pPr lvl="1"/>
            <a:r>
              <a:rPr lang="en-US" sz="2000" b="1" dirty="0"/>
              <a:t>Selection</a:t>
            </a:r>
            <a:r>
              <a:rPr lang="en-US" sz="2000" dirty="0"/>
              <a:t>: one of the available options</a:t>
            </a:r>
          </a:p>
          <a:p>
            <a:r>
              <a:rPr lang="en-US" sz="2400" dirty="0"/>
              <a:t>Group features into </a:t>
            </a:r>
            <a:r>
              <a:rPr lang="en-US" sz="2400" b="1" dirty="0"/>
              <a:t>packages/editions</a:t>
            </a:r>
            <a:endParaRPr lang="en-US" sz="2400" dirty="0"/>
          </a:p>
          <a:p>
            <a:r>
              <a:rPr lang="en-US" sz="2400" b="1" dirty="0"/>
              <a:t>Subscribe</a:t>
            </a:r>
            <a:r>
              <a:rPr lang="en-US" sz="2400" dirty="0"/>
              <a:t> packages by tenants</a:t>
            </a:r>
          </a:p>
          <a:p>
            <a:r>
              <a:rPr lang="en-US" sz="2400" b="1" dirty="0"/>
              <a:t>Check features</a:t>
            </a:r>
            <a:r>
              <a:rPr lang="en-US" sz="2400" dirty="0"/>
              <a:t>: Declarative or by code</a:t>
            </a:r>
            <a:endParaRPr lang="tr-TR" sz="2400" dirty="0"/>
          </a:p>
        </p:txBody>
      </p:sp>
    </p:spTree>
    <p:extLst>
      <p:ext uri="{BB962C8B-B14F-4D97-AF65-F5344CB8AC3E}">
        <p14:creationId xmlns:p14="http://schemas.microsoft.com/office/powerpoint/2010/main" val="1090297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A1239-A77C-4989-8811-C87C952483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Checking</a:t>
            </a:r>
            <a:endParaRPr lang="tr-TR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CE884B2-86EE-41E5-ABE3-2DCC5C024E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02093" y="1745116"/>
            <a:ext cx="7296831" cy="16838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B4A75FE-35BA-4683-B137-9E104A9617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399" y="3805723"/>
            <a:ext cx="9552897" cy="2016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898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E853EB-FAEE-4441-AB6C-70E5B811F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Declarative Feature Check</a:t>
            </a:r>
            <a:br>
              <a:rPr lang="en-US" dirty="0"/>
            </a:br>
            <a:r>
              <a:rPr lang="en-US" sz="2400" dirty="0"/>
              <a:t>Implementation Options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849BB4-88CD-4AED-AF0F-640C65BE15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MVC </a:t>
            </a:r>
            <a:r>
              <a:rPr lang="en-US" sz="2400" b="1" dirty="0"/>
              <a:t>Action Filters</a:t>
            </a:r>
          </a:p>
          <a:p>
            <a:pPr lvl="1"/>
            <a:r>
              <a:rPr lang="en-US" sz="2000" dirty="0"/>
              <a:t>Easy to implement. Naturally works within ASP.NET Core</a:t>
            </a:r>
          </a:p>
          <a:p>
            <a:pPr lvl="1"/>
            <a:r>
              <a:rPr lang="en-US" sz="2000" dirty="0"/>
              <a:t>Limited to Controller actions</a:t>
            </a:r>
          </a:p>
          <a:p>
            <a:r>
              <a:rPr lang="en-US" sz="2400" dirty="0"/>
              <a:t>Method </a:t>
            </a:r>
            <a:r>
              <a:rPr lang="en-US" sz="2400" b="1" dirty="0"/>
              <a:t>Interception</a:t>
            </a:r>
            <a:r>
              <a:rPr lang="en-US" sz="2400" dirty="0"/>
              <a:t> using dynamic proxying (interception)</a:t>
            </a:r>
          </a:p>
          <a:p>
            <a:pPr lvl="1"/>
            <a:r>
              <a:rPr lang="en-US" sz="2000" dirty="0"/>
              <a:t>Works everywhere</a:t>
            </a:r>
          </a:p>
          <a:p>
            <a:r>
              <a:rPr lang="en-US" sz="2400" b="1" dirty="0"/>
              <a:t>Weaving</a:t>
            </a:r>
            <a:r>
              <a:rPr lang="en-US" sz="2400" dirty="0"/>
              <a:t>: </a:t>
            </a:r>
            <a:r>
              <a:rPr lang="en-US" sz="2400" dirty="0" err="1"/>
              <a:t>Mono.Cecil</a:t>
            </a:r>
            <a:r>
              <a:rPr lang="en-US" sz="2400" dirty="0"/>
              <a:t>, </a:t>
            </a:r>
            <a:r>
              <a:rPr lang="en-US" sz="2400" dirty="0" err="1"/>
              <a:t>Fody</a:t>
            </a:r>
            <a:r>
              <a:rPr lang="en-US" sz="2400" dirty="0"/>
              <a:t>, </a:t>
            </a:r>
            <a:r>
              <a:rPr lang="en-US" sz="2400" dirty="0" err="1"/>
              <a:t>Postsharp</a:t>
            </a:r>
            <a:r>
              <a:rPr lang="en-US" sz="2400" dirty="0"/>
              <a:t>… etc.</a:t>
            </a:r>
            <a:endParaRPr lang="tr-TR" sz="2400" dirty="0"/>
          </a:p>
        </p:txBody>
      </p:sp>
    </p:spTree>
    <p:extLst>
      <p:ext uri="{BB962C8B-B14F-4D97-AF65-F5344CB8AC3E}">
        <p14:creationId xmlns:p14="http://schemas.microsoft.com/office/powerpoint/2010/main" val="1942701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E853EB-FAEE-4441-AB6C-70E5B811F3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6677" y="209303"/>
            <a:ext cx="9601200" cy="672655"/>
          </a:xfrm>
        </p:spPr>
        <p:txBody>
          <a:bodyPr/>
          <a:lstStyle/>
          <a:p>
            <a:r>
              <a:rPr lang="en-US" dirty="0"/>
              <a:t>Declarative Feature Check: Interception</a:t>
            </a:r>
            <a:endParaRPr lang="tr-T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7748BFE-275F-4BDA-BDCB-284B8F9093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100" y="881958"/>
            <a:ext cx="6384504" cy="5688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868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DD278-7E10-4D18-BE75-1930C4616D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you…</a:t>
            </a:r>
            <a:endParaRPr lang="tr-T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09FFD0-F19A-4773-83DF-09FCEFC447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5400" y="5431536"/>
            <a:ext cx="9601200" cy="725984"/>
          </a:xfrm>
        </p:spPr>
        <p:txBody>
          <a:bodyPr>
            <a:normAutofit/>
          </a:bodyPr>
          <a:lstStyle/>
          <a:p>
            <a:r>
              <a:rPr lang="en-US" sz="3200" dirty="0"/>
              <a:t>Halil İbrahim Kalkan</a:t>
            </a:r>
            <a:endParaRPr lang="tr-TR" sz="32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B0CD2B6-FD31-4BA0-AC8A-56BB23681636}"/>
              </a:ext>
            </a:extLst>
          </p:cNvPr>
          <p:cNvSpPr txBox="1">
            <a:spLocks/>
          </p:cNvSpPr>
          <p:nvPr/>
        </p:nvSpPr>
        <p:spPr>
          <a:xfrm>
            <a:off x="1295400" y="700480"/>
            <a:ext cx="9601200" cy="3809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i="1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Github</a:t>
            </a:r>
            <a:r>
              <a:rPr lang="en-US" sz="4400" i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 </a:t>
            </a:r>
            <a:r>
              <a:rPr lang="en-US" sz="4400" dirty="0"/>
              <a:t>@hikalkan</a:t>
            </a:r>
          </a:p>
          <a:p>
            <a:r>
              <a:rPr lang="en-US" sz="4400" i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Twitter  </a:t>
            </a:r>
            <a:r>
              <a:rPr lang="en-US" sz="4400" dirty="0"/>
              <a:t>@</a:t>
            </a:r>
            <a:r>
              <a:rPr lang="en-US" sz="4400" dirty="0" err="1"/>
              <a:t>hibrahimkalkan</a:t>
            </a:r>
            <a:endParaRPr lang="en-US" sz="4400" dirty="0"/>
          </a:p>
          <a:p>
            <a:r>
              <a:rPr lang="en-US" sz="4400" i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Email    </a:t>
            </a:r>
            <a:r>
              <a:rPr lang="en-US" sz="4400" dirty="0"/>
              <a:t>halil.kalkan@volosoft.com</a:t>
            </a:r>
          </a:p>
          <a:p>
            <a:br>
              <a:rPr lang="en-US" sz="4400" dirty="0">
                <a:solidFill>
                  <a:srgbClr val="FF0000"/>
                </a:solidFill>
              </a:rPr>
            </a:br>
            <a:r>
              <a:rPr lang="en-US" sz="3200" dirty="0"/>
              <a:t>Slide Source: </a:t>
            </a:r>
            <a:r>
              <a:rPr lang="en-US" sz="3200" i="1" u="sng" dirty="0"/>
              <a:t>https://github.com/hikalkan/</a:t>
            </a:r>
            <a:br>
              <a:rPr lang="en-US" sz="3200" i="1" u="sng" dirty="0"/>
            </a:br>
            <a:r>
              <a:rPr lang="en-US" sz="3200" i="1" u="sng" dirty="0"/>
              <a:t>presentations/tree/master/2018-11-22-Multi-Tenancy</a:t>
            </a:r>
            <a:endParaRPr lang="tr-TR" sz="4400" i="1" u="sng" dirty="0"/>
          </a:p>
        </p:txBody>
      </p:sp>
    </p:spTree>
    <p:extLst>
      <p:ext uri="{BB962C8B-B14F-4D97-AF65-F5344CB8AC3E}">
        <p14:creationId xmlns:p14="http://schemas.microsoft.com/office/powerpoint/2010/main" val="859773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385786-C7D1-4D31-8A7B-3B590C6369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SaaS</a:t>
            </a:r>
            <a:br>
              <a:rPr lang="en-US" dirty="0"/>
            </a:br>
            <a:r>
              <a:rPr lang="en-US" sz="2400" dirty="0"/>
              <a:t>Concepts</a:t>
            </a:r>
            <a:endParaRPr lang="tr-TR" sz="2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84B76-BBC9-43CF-BDE7-379CCD6A3F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b="1" dirty="0"/>
              <a:t>Tenant</a:t>
            </a:r>
            <a:r>
              <a:rPr lang="en-US" sz="2800" dirty="0"/>
              <a:t>: An organization that uses the application/service</a:t>
            </a:r>
            <a:br>
              <a:rPr lang="en-US" sz="2800" dirty="0"/>
            </a:br>
            <a:r>
              <a:rPr lang="en-US" sz="2800" dirty="0"/>
              <a:t>(and pay for it)</a:t>
            </a:r>
          </a:p>
          <a:p>
            <a:r>
              <a:rPr lang="en-US" sz="2800" b="1" dirty="0"/>
              <a:t>Host</a:t>
            </a:r>
            <a:r>
              <a:rPr lang="en-US" sz="2800" dirty="0"/>
              <a:t>: The organization that is responsible to provide the service and manage all the tenants</a:t>
            </a:r>
            <a:endParaRPr lang="tr-TR" sz="2800" dirty="0"/>
          </a:p>
        </p:txBody>
      </p:sp>
    </p:spTree>
    <p:extLst>
      <p:ext uri="{BB962C8B-B14F-4D97-AF65-F5344CB8AC3E}">
        <p14:creationId xmlns:p14="http://schemas.microsoft.com/office/powerpoint/2010/main" val="3199411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4FA862-505D-4631-AFDE-3B76FA3C2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Multi-Tenancy?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4B0176-C3CC-4441-9657-30DA2ADB74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4673" y="1981201"/>
            <a:ext cx="5350717" cy="3809999"/>
          </a:xfrm>
        </p:spPr>
        <p:txBody>
          <a:bodyPr>
            <a:normAutofit/>
          </a:bodyPr>
          <a:lstStyle/>
          <a:p>
            <a:r>
              <a:rPr lang="en-US" sz="2400" dirty="0"/>
              <a:t>Maximum Utilization / Low Costs</a:t>
            </a:r>
          </a:p>
          <a:p>
            <a:r>
              <a:rPr lang="en-US" sz="2400" dirty="0"/>
              <a:t>Easy to add a new client (tenant)</a:t>
            </a:r>
          </a:p>
          <a:p>
            <a:r>
              <a:rPr lang="en-US" sz="2400" dirty="0"/>
              <a:t>All clients use the same application version</a:t>
            </a:r>
          </a:p>
          <a:p>
            <a:pPr lvl="1"/>
            <a:r>
              <a:rPr lang="en-US" sz="2000" dirty="0"/>
              <a:t>Easier maintenance &amp; upgrade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BDE248-8C2A-4873-89B2-2611B93A90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0756" y="1075045"/>
            <a:ext cx="4743450" cy="399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367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F2D590-5655-453A-920C-BE1C9BD5C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450" y="503853"/>
            <a:ext cx="9601200" cy="1142385"/>
          </a:xfrm>
        </p:spPr>
        <p:txBody>
          <a:bodyPr/>
          <a:lstStyle/>
          <a:p>
            <a:r>
              <a:rPr lang="en-US" dirty="0"/>
              <a:t>Difficulties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3421E3-F27C-417D-A0B2-83474C573C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725" y="1972812"/>
            <a:ext cx="4434281" cy="3809999"/>
          </a:xfrm>
        </p:spPr>
        <p:txBody>
          <a:bodyPr/>
          <a:lstStyle/>
          <a:p>
            <a:r>
              <a:rPr lang="en-US" dirty="0"/>
              <a:t>Data Isolation</a:t>
            </a:r>
          </a:p>
          <a:p>
            <a:r>
              <a:rPr lang="en-US" dirty="0"/>
              <a:t>Performance: One tenant’s heavy usage may effect the other tenants</a:t>
            </a:r>
          </a:p>
          <a:p>
            <a:r>
              <a:rPr lang="en-US" dirty="0"/>
              <a:t>Configuration &amp; customization per tenant</a:t>
            </a:r>
          </a:p>
          <a:p>
            <a:r>
              <a:rPr lang="en-US" dirty="0"/>
              <a:t>Security</a:t>
            </a:r>
          </a:p>
          <a:p>
            <a:r>
              <a:rPr lang="en-US" dirty="0"/>
              <a:t>Backup (per tenant)</a:t>
            </a:r>
            <a:endParaRPr lang="tr-T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2216F9-5244-4A3D-8D14-D877D6BEB2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5006" y="1075045"/>
            <a:ext cx="6629400" cy="417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395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Multi-Tenancy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High-Level Architecture</a:t>
            </a:r>
          </a:p>
        </p:txBody>
      </p:sp>
      <p:pic>
        <p:nvPicPr>
          <p:cNvPr id="1026" name="Picture 2" descr="Image result for architecture">
            <a:extLst>
              <a:ext uri="{FF2B5EF4-FFF2-40B4-BE49-F238E27FC236}">
                <a16:creationId xmlns:a16="http://schemas.microsoft.com/office/drawing/2014/main" id="{CFBBAA9E-C61D-4452-833C-109D56E36B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0946" y="609678"/>
            <a:ext cx="6166258" cy="3570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6862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Diamond Grid 16x9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usiness diamond grid presentation (widescreen).potx" id="{B2221865-AD13-4DF0-B68E-BF08E8CC5659}" vid="{BAA0C488-98B6-4F47-8E1C-5C7CD9605F73}"/>
    </a:ext>
  </a:extLst>
</a:theme>
</file>

<file path=ppt/theme/theme2.xml><?xml version="1.0" encoding="utf-8"?>
<a:theme xmlns:a="http://schemas.openxmlformats.org/drawingml/2006/main" name="Office Theme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Business diamond grid presentation (widescreen)</Template>
  <TotalTime>2490</TotalTime>
  <Words>1054</Words>
  <Application>Microsoft Office PowerPoint</Application>
  <PresentationFormat>Widescreen</PresentationFormat>
  <Paragraphs>179</Paragraphs>
  <Slides>54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56" baseType="lpstr">
      <vt:lpstr>Arial</vt:lpstr>
      <vt:lpstr>Diamond Grid 16x9</vt:lpstr>
      <vt:lpstr>Multi-Tenancy</vt:lpstr>
      <vt:lpstr>aspnetboilerplate.com</vt:lpstr>
      <vt:lpstr>Agenda</vt:lpstr>
      <vt:lpstr>SaaS</vt:lpstr>
      <vt:lpstr>On-Premise / IaaS / PaaS / SaaS</vt:lpstr>
      <vt:lpstr>SaaS Concepts</vt:lpstr>
      <vt:lpstr>Why Multi-Tenancy?</vt:lpstr>
      <vt:lpstr>Difficulties</vt:lpstr>
      <vt:lpstr>Multi-Tenancy</vt:lpstr>
      <vt:lpstr>Deployment / Database Options</vt:lpstr>
      <vt:lpstr>Ideal Multi-Tenant Application</vt:lpstr>
      <vt:lpstr>Stateless Application Design</vt:lpstr>
      <vt:lpstr>Multi-Tenancy</vt:lpstr>
      <vt:lpstr>Determine the Current Tenant</vt:lpstr>
      <vt:lpstr>How to Get/Pass a TenantId?</vt:lpstr>
      <vt:lpstr>Ambient Context Pattern</vt:lpstr>
      <vt:lpstr>Implementation using AsyncLocal&lt;T&gt;</vt:lpstr>
      <vt:lpstr>Change Current Tenant</vt:lpstr>
      <vt:lpstr>Change Current Tenant (Nested)</vt:lpstr>
      <vt:lpstr>Change Current Tenant</vt:lpstr>
      <vt:lpstr>ASP.NET Core Multi-Tenancy Middleware</vt:lpstr>
      <vt:lpstr>ASP.NET Core Multi-Tenancy Middleware</vt:lpstr>
      <vt:lpstr>Change Tenant in a Background Job</vt:lpstr>
      <vt:lpstr>Summary</vt:lpstr>
      <vt:lpstr>Multi-Tenancy</vt:lpstr>
      <vt:lpstr>Dynamically Select the Connection String</vt:lpstr>
      <vt:lpstr>Dynamically Select the Connection String</vt:lpstr>
      <vt:lpstr>Dynamically Select the Connection String</vt:lpstr>
      <vt:lpstr>Dynamically Select the Connection String</vt:lpstr>
      <vt:lpstr>Dynamically Select the Connection String</vt:lpstr>
      <vt:lpstr>Data Filtering: Manual Way</vt:lpstr>
      <vt:lpstr>Automatic Data Filtering: Repository Pattern</vt:lpstr>
      <vt:lpstr>Automatic Data Filtering: Repository Pattern</vt:lpstr>
      <vt:lpstr>Automatic Data Filtering: EF Core Global Filters</vt:lpstr>
      <vt:lpstr>Automatic Data Filtering: EF Core Global Filters</vt:lpstr>
      <vt:lpstr>Automatic Data Filtering: EF Core Global Filters</vt:lpstr>
      <vt:lpstr>Automatic Data Filtering: EF Core Global Filters</vt:lpstr>
      <vt:lpstr>Automatic Data Filtering: EF Core Global Filters</vt:lpstr>
      <vt:lpstr>Automatic Data Filtering: Row Level Security</vt:lpstr>
      <vt:lpstr>Automatic Data Filtering: Row Level Security</vt:lpstr>
      <vt:lpstr>Automatic Data Filtering: Row Level Security</vt:lpstr>
      <vt:lpstr>Setting Tenant Id for New Entities</vt:lpstr>
      <vt:lpstr>Setting Tenant Id for New Entities</vt:lpstr>
      <vt:lpstr>Safe Way to Manipulate Data</vt:lpstr>
      <vt:lpstr>Summary</vt:lpstr>
      <vt:lpstr>Multi-Tenancy</vt:lpstr>
      <vt:lpstr>Schema / Data Migration</vt:lpstr>
      <vt:lpstr>Schema / Data Migration</vt:lpstr>
      <vt:lpstr>Multi-Tenancy</vt:lpstr>
      <vt:lpstr>Feature / Package / Subscription System</vt:lpstr>
      <vt:lpstr>Feature Checking</vt:lpstr>
      <vt:lpstr>Declarative Feature Check Implementation Options</vt:lpstr>
      <vt:lpstr>Declarative Feature Check: Interception</vt:lpstr>
      <vt:lpstr>Thank you…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Multi-Tenancy</dc:title>
  <dc:creator>Halil Kalkan</dc:creator>
  <cp:lastModifiedBy>Halil Kalkan</cp:lastModifiedBy>
  <cp:revision>246</cp:revision>
  <dcterms:created xsi:type="dcterms:W3CDTF">2018-04-01T17:54:56Z</dcterms:created>
  <dcterms:modified xsi:type="dcterms:W3CDTF">2018-12-19T12:39:28Z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InternalTags">
    <vt:lpwstr/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